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ta Buri Bold" panose="020B0604020202020204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HK Grotesk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2751" y="3283127"/>
            <a:ext cx="10321167" cy="3865068"/>
            <a:chOff x="0" y="161925"/>
            <a:chExt cx="13761556" cy="5153425"/>
          </a:xfrm>
        </p:grpSpPr>
        <p:sp>
          <p:nvSpPr>
            <p:cNvPr id="3" name="TextBox 3"/>
            <p:cNvSpPr txBox="1"/>
            <p:nvPr/>
          </p:nvSpPr>
          <p:spPr>
            <a:xfrm>
              <a:off x="0" y="161925"/>
              <a:ext cx="13761556" cy="3986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330"/>
                </a:lnSpc>
              </a:pPr>
              <a:r>
                <a:rPr lang="en-US" sz="11000" spc="-110">
                  <a:solidFill>
                    <a:srgbClr val="264C3D"/>
                  </a:solidFill>
                  <a:latin typeface="Arita Buri Bold"/>
                </a:rPr>
                <a:t>PYTHON ASP PROJECT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74206"/>
              <a:ext cx="13761556" cy="741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480"/>
                </a:lnSpc>
              </a:pPr>
              <a:r>
                <a:rPr lang="en-US" sz="3200" spc="128" dirty="0">
                  <a:solidFill>
                    <a:srgbClr val="FFFFFF"/>
                  </a:solidFill>
                  <a:latin typeface="HK Grotesk Light"/>
                </a:rPr>
                <a:t>Presented by NIKKI(1-5) &amp; CECILIA(6-10)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524093">
            <a:off x="14501309" y="6419156"/>
            <a:ext cx="3162941" cy="37337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397337" y="6956571"/>
            <a:ext cx="3370885" cy="26589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70530">
            <a:off x="-76388" y="600103"/>
            <a:ext cx="9086794" cy="908679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372600" y="2857500"/>
            <a:ext cx="7823425" cy="7188154"/>
            <a:chOff x="-50800" y="0"/>
            <a:chExt cx="9099602" cy="7842131"/>
          </a:xfrm>
        </p:grpSpPr>
        <p:grpSp>
          <p:nvGrpSpPr>
            <p:cNvPr id="4" name="Group 4"/>
            <p:cNvGrpSpPr/>
            <p:nvPr/>
          </p:nvGrpSpPr>
          <p:grpSpPr>
            <a:xfrm>
              <a:off x="-44451" y="0"/>
              <a:ext cx="9093253" cy="2600438"/>
              <a:chOff x="-23377" y="0"/>
              <a:chExt cx="4782157" cy="13675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23377" y="0"/>
                <a:ext cx="4782157" cy="1367575"/>
              </a:xfrm>
              <a:custGeom>
                <a:avLst/>
                <a:gdLst/>
                <a:ahLst/>
                <a:cxnLst/>
                <a:rect l="l" t="t" r="r" b="b"/>
                <a:pathLst>
                  <a:path w="4782157" h="1811812">
                    <a:moveTo>
                      <a:pt x="4657697" y="1811812"/>
                    </a:moveTo>
                    <a:lnTo>
                      <a:pt x="124460" y="1811812"/>
                    </a:lnTo>
                    <a:cubicBezTo>
                      <a:pt x="55880" y="1811812"/>
                      <a:pt x="0" y="1755932"/>
                      <a:pt x="0" y="1687351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687352"/>
                    </a:lnTo>
                    <a:cubicBezTo>
                      <a:pt x="4782157" y="1755932"/>
                      <a:pt x="4726277" y="1811812"/>
                      <a:pt x="4657697" y="1811812"/>
                    </a:cubicBezTo>
                    <a:close/>
                  </a:path>
                </a:pathLst>
              </a:custGeom>
              <a:solidFill>
                <a:srgbClr val="63B8A7"/>
              </a:solidFill>
            </p:spPr>
            <p:txBody>
              <a:bodyPr/>
              <a:lstStyle/>
              <a:p>
                <a:r>
                  <a:rPr lang="en-SG" sz="2800" dirty="0">
                    <a:solidFill>
                      <a:schemeClr val="bg1"/>
                    </a:solidFill>
                  </a:rPr>
                  <a:t>Learn more about python and how we can use python to make different charts, import excels into </a:t>
                </a:r>
                <a:r>
                  <a:rPr lang="en-SG" sz="2800" dirty="0" err="1">
                    <a:solidFill>
                      <a:schemeClr val="bg1"/>
                    </a:solidFill>
                  </a:rPr>
                  <a:t>pycharm</a:t>
                </a:r>
                <a:r>
                  <a:rPr lang="en-SG" sz="2800" dirty="0">
                    <a:solidFill>
                      <a:schemeClr val="bg1"/>
                    </a:solidFill>
                  </a:rPr>
                  <a:t>, learn how to use unit testing to test out the program, learn how to make </a:t>
                </a:r>
                <a:r>
                  <a:rPr lang="en-SG" sz="2800" dirty="0" err="1">
                    <a:solidFill>
                      <a:schemeClr val="bg1"/>
                    </a:solidFill>
                  </a:rPr>
                  <a:t>dataframe</a:t>
                </a:r>
                <a:r>
                  <a:rPr lang="en-SG" sz="28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-50800" y="3606056"/>
              <a:ext cx="9093253" cy="2513498"/>
              <a:chOff x="-26716" y="-16645"/>
              <a:chExt cx="4782157" cy="132185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6716" y="-16645"/>
                <a:ext cx="4782157" cy="1321853"/>
              </a:xfrm>
              <a:custGeom>
                <a:avLst/>
                <a:gdLst/>
                <a:ahLst/>
                <a:cxnLst/>
                <a:rect l="l" t="t" r="r" b="b"/>
                <a:pathLst>
                  <a:path w="4782157" h="1321853">
                    <a:moveTo>
                      <a:pt x="4657697" y="1321853"/>
                    </a:moveTo>
                    <a:lnTo>
                      <a:pt x="124460" y="1321853"/>
                    </a:lnTo>
                    <a:cubicBezTo>
                      <a:pt x="55880" y="1321853"/>
                      <a:pt x="0" y="1265973"/>
                      <a:pt x="0" y="119739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657697" y="0"/>
                    </a:lnTo>
                    <a:cubicBezTo>
                      <a:pt x="4726277" y="0"/>
                      <a:pt x="4782157" y="55880"/>
                      <a:pt x="4782157" y="124460"/>
                    </a:cubicBezTo>
                    <a:lnTo>
                      <a:pt x="4782157" y="1197393"/>
                    </a:lnTo>
                    <a:cubicBezTo>
                      <a:pt x="4782157" y="1265973"/>
                      <a:pt x="4726277" y="1321853"/>
                      <a:pt x="4657697" y="1321853"/>
                    </a:cubicBezTo>
                    <a:close/>
                  </a:path>
                </a:pathLst>
              </a:custGeom>
              <a:solidFill>
                <a:srgbClr val="264C3D"/>
              </a:solidFill>
            </p:spPr>
            <p:txBody>
              <a:bodyPr/>
              <a:lstStyle/>
              <a:p>
                <a:r>
                  <a:rPr lang="en-SG" sz="2400" dirty="0">
                    <a:solidFill>
                      <a:schemeClr val="bg1"/>
                    </a:solidFill>
                  </a:rPr>
                  <a:t>We learn how to use git hub and how we  share it with others and to commit , push and pull the codes on different computer without needing to copy the codes to the other person </a:t>
                </a:r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471735" y="1433326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71735" y="4583060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71735" y="7311255"/>
              <a:ext cx="8149783" cy="530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01575" y="3429629"/>
            <a:ext cx="5674762" cy="3150219"/>
            <a:chOff x="-798103" y="-728557"/>
            <a:chExt cx="7566350" cy="4200291"/>
          </a:xfrm>
        </p:grpSpPr>
        <p:sp>
          <p:nvSpPr>
            <p:cNvPr id="14" name="TextBox 14"/>
            <p:cNvSpPr txBox="1"/>
            <p:nvPr/>
          </p:nvSpPr>
          <p:spPr>
            <a:xfrm>
              <a:off x="-798103" y="-728557"/>
              <a:ext cx="7566350" cy="28015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5460"/>
                </a:lnSpc>
              </a:pPr>
              <a:r>
                <a:rPr lang="en-US" sz="4199" dirty="0">
                  <a:solidFill>
                    <a:srgbClr val="63B8A7"/>
                  </a:solidFill>
                  <a:latin typeface="Arita Buri Bold"/>
                </a:rPr>
                <a:t>What we have benefited from this project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850944"/>
              <a:ext cx="6237422" cy="620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00059" y="699701"/>
            <a:ext cx="17309759" cy="1198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077"/>
              </a:lnSpc>
            </a:pPr>
            <a:r>
              <a:rPr lang="en-US" sz="8252" dirty="0">
                <a:solidFill>
                  <a:srgbClr val="326B60"/>
                </a:solidFill>
                <a:latin typeface="Arita Buri Bold"/>
              </a:rPr>
              <a:t>what is the project objective?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7002919B-43DD-4B19-99C5-B31CDEAA4B16}"/>
              </a:ext>
            </a:extLst>
          </p:cNvPr>
          <p:cNvSpPr/>
          <p:nvPr/>
        </p:nvSpPr>
        <p:spPr>
          <a:xfrm>
            <a:off x="2209800" y="2476500"/>
            <a:ext cx="12725400" cy="5943600"/>
          </a:xfrm>
          <a:custGeom>
            <a:avLst/>
            <a:gdLst/>
            <a:ahLst/>
            <a:cxnLst/>
            <a:rect l="l" t="t" r="r" b="b"/>
            <a:pathLst>
              <a:path w="4782157" h="1811812">
                <a:moveTo>
                  <a:pt x="4657697" y="1811812"/>
                </a:moveTo>
                <a:lnTo>
                  <a:pt x="124460" y="1811812"/>
                </a:lnTo>
                <a:cubicBezTo>
                  <a:pt x="55880" y="1811812"/>
                  <a:pt x="0" y="1755932"/>
                  <a:pt x="0" y="168735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657697" y="0"/>
                </a:lnTo>
                <a:cubicBezTo>
                  <a:pt x="4726277" y="0"/>
                  <a:pt x="4782157" y="55880"/>
                  <a:pt x="4782157" y="124460"/>
                </a:cubicBezTo>
                <a:lnTo>
                  <a:pt x="4782157" y="1687352"/>
                </a:lnTo>
                <a:cubicBezTo>
                  <a:pt x="4782157" y="1755932"/>
                  <a:pt x="4726277" y="1811812"/>
                  <a:pt x="4657697" y="1811812"/>
                </a:cubicBezTo>
                <a:close/>
              </a:path>
            </a:pathLst>
          </a:custGeom>
          <a:solidFill>
            <a:srgbClr val="63B8A7"/>
          </a:solidFill>
        </p:spPr>
        <p:txBody>
          <a:bodyPr/>
          <a:lstStyle/>
          <a:p>
            <a:pPr algn="ctr"/>
            <a:r>
              <a:rPr lang="en-SG" sz="4400" dirty="0">
                <a:solidFill>
                  <a:schemeClr val="bg1"/>
                </a:solidFill>
              </a:rPr>
              <a:t>To import excel sheets and create graph using different functions and </a:t>
            </a:r>
            <a:r>
              <a:rPr lang="en-SG" sz="4400" dirty="0" err="1">
                <a:solidFill>
                  <a:schemeClr val="bg1"/>
                </a:solidFill>
              </a:rPr>
              <a:t>dataframe</a:t>
            </a:r>
            <a:r>
              <a:rPr lang="en-SG" sz="4400" dirty="0">
                <a:solidFill>
                  <a:schemeClr val="bg1"/>
                </a:solidFill>
              </a:rPr>
              <a:t> using python and share the codes that works along the way using </a:t>
            </a:r>
            <a:r>
              <a:rPr lang="en-SG" sz="4400" dirty="0" err="1">
                <a:solidFill>
                  <a:schemeClr val="bg1"/>
                </a:solidFill>
              </a:rPr>
              <a:t>github</a:t>
            </a:r>
            <a:r>
              <a:rPr lang="en-SG" sz="4400" dirty="0">
                <a:solidFill>
                  <a:schemeClr val="bg1"/>
                </a:solidFill>
              </a:rPr>
              <a:t> VCS</a:t>
            </a:r>
          </a:p>
          <a:p>
            <a:endParaRPr lang="en-SG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905207" y="3798026"/>
            <a:ext cx="3755023" cy="443272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5921127" y="4022006"/>
            <a:ext cx="3375550" cy="398476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18198" y="5589454"/>
            <a:ext cx="2929041" cy="1104785"/>
            <a:chOff x="0" y="0"/>
            <a:chExt cx="3905388" cy="1473047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3905388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NUMPY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86327"/>
              <a:ext cx="3905388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60844" y="5609239"/>
            <a:ext cx="3083156" cy="1085000"/>
            <a:chOff x="0" y="0"/>
            <a:chExt cx="4110874" cy="14466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MATPLOTLIB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5400000">
            <a:off x="14270884" y="4211742"/>
            <a:ext cx="3375550" cy="398476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780389" y="452883"/>
            <a:ext cx="10727221" cy="1630788"/>
            <a:chOff x="0" y="0"/>
            <a:chExt cx="14302962" cy="217438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66675"/>
              <a:ext cx="14302962" cy="14616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969"/>
                </a:lnSpc>
              </a:pPr>
              <a:r>
                <a:rPr lang="en-US" sz="6899">
                  <a:solidFill>
                    <a:srgbClr val="63B8A7"/>
                  </a:solidFill>
                  <a:latin typeface="Arita Buri Bold"/>
                </a:rPr>
                <a:t> </a:t>
              </a:r>
              <a:r>
                <a:rPr lang="en-US" sz="6899">
                  <a:solidFill>
                    <a:srgbClr val="17947B"/>
                  </a:solidFill>
                  <a:latin typeface="Arita Buri Bold"/>
                </a:rPr>
                <a:t>Packages Involve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49989"/>
              <a:ext cx="14302962" cy="624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20"/>
                </a:lnSpc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 cstate="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10235169" y="4184146"/>
            <a:ext cx="3100848" cy="366048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0244015" y="5661625"/>
            <a:ext cx="3083156" cy="1085000"/>
            <a:chOff x="0" y="0"/>
            <a:chExt cx="4110874" cy="144666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PANDAS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507611" y="5661625"/>
            <a:ext cx="3083156" cy="1085000"/>
            <a:chOff x="0" y="0"/>
            <a:chExt cx="4110874" cy="144666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9525"/>
              <a:ext cx="4110874" cy="719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13"/>
                </a:lnSpc>
                <a:spcBef>
                  <a:spcPct val="0"/>
                </a:spcBef>
              </a:pPr>
              <a:r>
                <a:rPr lang="en-US" sz="3510">
                  <a:solidFill>
                    <a:srgbClr val="FFFFFF"/>
                  </a:solidFill>
                  <a:latin typeface="Arita Buri Bold"/>
                </a:rPr>
                <a:t>XLRD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859947"/>
              <a:ext cx="4110874" cy="58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8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94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9701209">
            <a:off x="1090360" y="1034312"/>
            <a:ext cx="7929090" cy="821837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544610" y="1333319"/>
            <a:ext cx="3088168" cy="1914769"/>
            <a:chOff x="0" y="-9525"/>
            <a:chExt cx="4117557" cy="2553025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rgbClr val="FFFFFF"/>
                  </a:solidFill>
                  <a:latin typeface="Arita Buri Bold"/>
                </a:rPr>
                <a:t>Step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821832"/>
              <a:ext cx="4117557" cy="1721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rgbClr val="FFFFFF"/>
                  </a:solidFill>
                  <a:latin typeface="HK Grotesk Light"/>
                </a:rPr>
                <a:t>We first divide our task to do for each person </a:t>
              </a:r>
              <a:endParaRPr lang="en-US" sz="2399" u="none" spc="23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44610" y="7943567"/>
            <a:ext cx="3088168" cy="1021359"/>
            <a:chOff x="0" y="-9525"/>
            <a:chExt cx="4117557" cy="1361812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93244"/>
              <a:ext cx="411755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 err="1">
                  <a:solidFill>
                    <a:srgbClr val="FFFFFF"/>
                  </a:solidFill>
                  <a:latin typeface="HK Grotesk Light"/>
                </a:rPr>
                <a:t>Powerpoint</a:t>
              </a:r>
              <a:r>
                <a:rPr lang="en-US" sz="2400" spc="24" dirty="0">
                  <a:solidFill>
                    <a:srgbClr val="FFFFFF"/>
                  </a:solidFill>
                  <a:latin typeface="HK Grotesk Light"/>
                </a:rPr>
                <a:t> slides</a:t>
              </a:r>
              <a:endParaRPr lang="en-US" sz="2400" u="none" spc="24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44610" y="5740151"/>
            <a:ext cx="3088168" cy="1893393"/>
            <a:chOff x="0" y="-9525"/>
            <a:chExt cx="4117557" cy="25245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93244"/>
              <a:ext cx="4117557" cy="17217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rgbClr val="FFFFFF"/>
                  </a:solidFill>
                  <a:latin typeface="HK Grotesk Light"/>
                </a:rPr>
                <a:t>We screenshot the results and do the code explanation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544610" y="3536735"/>
            <a:ext cx="3088168" cy="1457376"/>
            <a:chOff x="0" y="-9525"/>
            <a:chExt cx="4117557" cy="1943168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Arita Buri Bold"/>
                </a:rPr>
                <a:t>Step 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rgbClr val="FFFFFF"/>
                  </a:solidFill>
                  <a:latin typeface="HK Grotesk Light"/>
                </a:rPr>
                <a:t>We code out the project &amp; unit testing</a:t>
              </a:r>
              <a:endParaRPr lang="en-US" sz="2400" u="none" spc="24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49770" y="3882147"/>
            <a:ext cx="6010269" cy="2522706"/>
            <a:chOff x="0" y="0"/>
            <a:chExt cx="8013692" cy="336360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8013692" cy="1816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459"/>
                </a:lnSpc>
              </a:pPr>
              <a:r>
                <a:rPr lang="en-US" sz="4199">
                  <a:solidFill>
                    <a:srgbClr val="FFFFFF"/>
                  </a:solidFill>
                  <a:latin typeface="Arita Buri Bold"/>
                </a:rPr>
                <a:t> Python Project Timeline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74384"/>
              <a:ext cx="8013692" cy="1289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HK Grotesk Light"/>
                </a:rPr>
                <a:t>The steps and progress on how we did our ASP Project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806209" y="1550083"/>
            <a:ext cx="607202" cy="7186833"/>
            <a:chOff x="0" y="0"/>
            <a:chExt cx="809602" cy="9582445"/>
          </a:xfrm>
        </p:grpSpPr>
        <p:sp>
          <p:nvSpPr>
            <p:cNvPr id="19" name="AutoShape 19"/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19993">
            <a:off x="-1365427" y="-2966316"/>
            <a:ext cx="7908284" cy="79082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8400" y="477266"/>
            <a:ext cx="15024639" cy="1160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</a:pPr>
            <a:r>
              <a:rPr lang="en-US" sz="7999">
                <a:solidFill>
                  <a:srgbClr val="E8FFFA"/>
                </a:solidFill>
                <a:latin typeface="Arita Buri Bold"/>
              </a:rPr>
              <a:t>How we share &amp; collaborate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4FBDA-99D1-4D6C-A863-7F75BFEE13DB}"/>
              </a:ext>
            </a:extLst>
          </p:cNvPr>
          <p:cNvSpPr txBox="1"/>
          <p:nvPr/>
        </p:nvSpPr>
        <p:spPr>
          <a:xfrm>
            <a:off x="1333500" y="2019300"/>
            <a:ext cx="1562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We first decide who would be the owner and who would be the </a:t>
            </a:r>
            <a:r>
              <a:rPr lang="en-SG" sz="4800" dirty="0" err="1">
                <a:solidFill>
                  <a:schemeClr val="bg1"/>
                </a:solidFill>
              </a:rPr>
              <a:t>collaborater</a:t>
            </a:r>
            <a:r>
              <a:rPr lang="en-SG" sz="48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The owner than create the python folder and share to </a:t>
            </a:r>
            <a:r>
              <a:rPr lang="en-SG" sz="4800" dirty="0" err="1">
                <a:solidFill>
                  <a:schemeClr val="bg1"/>
                </a:solidFill>
              </a:rPr>
              <a:t>github</a:t>
            </a:r>
            <a:r>
              <a:rPr lang="en-SG" sz="48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>
                <a:solidFill>
                  <a:schemeClr val="bg1"/>
                </a:solidFill>
              </a:rPr>
              <a:t>At </a:t>
            </a:r>
            <a:r>
              <a:rPr lang="en-SG" sz="4800" dirty="0" err="1">
                <a:solidFill>
                  <a:schemeClr val="bg1"/>
                </a:solidFill>
              </a:rPr>
              <a:t>github</a:t>
            </a:r>
            <a:r>
              <a:rPr lang="en-SG" sz="4800" dirty="0">
                <a:solidFill>
                  <a:schemeClr val="bg1"/>
                </a:solidFill>
              </a:rPr>
              <a:t> we add the </a:t>
            </a:r>
            <a:r>
              <a:rPr lang="en-SG" sz="4800" dirty="0" err="1">
                <a:solidFill>
                  <a:schemeClr val="bg1"/>
                </a:solidFill>
              </a:rPr>
              <a:t>collaborater</a:t>
            </a:r>
            <a:r>
              <a:rPr lang="en-SG" sz="4800" dirty="0">
                <a:solidFill>
                  <a:schemeClr val="bg1"/>
                </a:solidFill>
              </a:rPr>
              <a:t> so that we both of us will have the same file and able to push and pull the codes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 err="1">
                <a:solidFill>
                  <a:schemeClr val="bg1"/>
                </a:solidFill>
              </a:rPr>
              <a:t>Everytime</a:t>
            </a:r>
            <a:r>
              <a:rPr lang="en-SG" sz="4800" dirty="0">
                <a:solidFill>
                  <a:schemeClr val="bg1"/>
                </a:solidFill>
              </a:rPr>
              <a:t> when one of us have done the part we are task with one will commit and push in </a:t>
            </a:r>
            <a:r>
              <a:rPr lang="en-SG" sz="4800" dirty="0" err="1">
                <a:solidFill>
                  <a:schemeClr val="bg1"/>
                </a:solidFill>
              </a:rPr>
              <a:t>pycharm</a:t>
            </a:r>
            <a:r>
              <a:rPr lang="en-SG" sz="4800" dirty="0">
                <a:solidFill>
                  <a:schemeClr val="bg1"/>
                </a:solidFill>
              </a:rPr>
              <a:t> and the partner will pull the codes down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099999">
            <a:off x="-5721281" y="-4337616"/>
            <a:ext cx="20524666" cy="205246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25960">
            <a:off x="7413630" y="-5950853"/>
            <a:ext cx="18798186" cy="187981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498684" y="6956729"/>
            <a:ext cx="750268" cy="75026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51393" y="2314373"/>
            <a:ext cx="17936607" cy="72206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81075"/>
            <a:ext cx="4629150" cy="68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</a:pPr>
            <a:r>
              <a:rPr lang="en-US" sz="4199">
                <a:solidFill>
                  <a:srgbClr val="FFFFFF"/>
                </a:solidFill>
                <a:latin typeface="Arita Buri Bold"/>
              </a:rPr>
              <a:t>CECILIA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18104" y="981075"/>
            <a:ext cx="4629150" cy="684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60"/>
              </a:lnSpc>
            </a:pPr>
            <a:r>
              <a:rPr lang="en-US" sz="4199">
                <a:solidFill>
                  <a:srgbClr val="FFFFFF"/>
                </a:solidFill>
                <a:latin typeface="Arita Buri Bold"/>
              </a:rPr>
              <a:t>NIKKI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1F6DE9-9B1F-4FBE-9C0E-376BB0D3E7E7}"/>
              </a:ext>
            </a:extLst>
          </p:cNvPr>
          <p:cNvSpPr txBox="1"/>
          <p:nvPr/>
        </p:nvSpPr>
        <p:spPr>
          <a:xfrm>
            <a:off x="4541052" y="4266219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Line 22-35 &amp; Line 38 -48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21ACB8-1272-431E-B4E4-704173E92B8A}"/>
              </a:ext>
            </a:extLst>
          </p:cNvPr>
          <p:cNvSpPr txBox="1"/>
          <p:nvPr/>
        </p:nvSpPr>
        <p:spPr>
          <a:xfrm>
            <a:off x="11739875" y="4266218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Slide 1 -5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5D6AD-CD21-469C-B0C5-7149CDBFE12D}"/>
              </a:ext>
            </a:extLst>
          </p:cNvPr>
          <p:cNvSpPr txBox="1"/>
          <p:nvPr/>
        </p:nvSpPr>
        <p:spPr>
          <a:xfrm>
            <a:off x="636134" y="7985327"/>
            <a:ext cx="361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/>
              <a:t>PPT SLIDES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D7563-3467-4B4A-A4C3-5737F29154EE}"/>
              </a:ext>
            </a:extLst>
          </p:cNvPr>
          <p:cNvSpPr txBox="1"/>
          <p:nvPr/>
        </p:nvSpPr>
        <p:spPr>
          <a:xfrm>
            <a:off x="4541052" y="7985327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Slides 6 - 10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319EA-808C-467A-8F1F-0CFC6AA3AF8F}"/>
              </a:ext>
            </a:extLst>
          </p:cNvPr>
          <p:cNvSpPr txBox="1"/>
          <p:nvPr/>
        </p:nvSpPr>
        <p:spPr>
          <a:xfrm>
            <a:off x="9608352" y="7972627"/>
            <a:ext cx="361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b="1" dirty="0"/>
              <a:t>Code Explanation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A38BA-8AAD-434F-A76A-678C85A13805}"/>
              </a:ext>
            </a:extLst>
          </p:cNvPr>
          <p:cNvSpPr txBox="1"/>
          <p:nvPr/>
        </p:nvSpPr>
        <p:spPr>
          <a:xfrm>
            <a:off x="13252570" y="8020203"/>
            <a:ext cx="3612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/>
              <a:t>Line 1 – 21 &amp; Line 51 - 60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0059" y="642551"/>
            <a:ext cx="17309759" cy="1813912"/>
            <a:chOff x="0" y="0"/>
            <a:chExt cx="23079678" cy="2418550"/>
          </a:xfrm>
        </p:grpSpPr>
        <p:sp>
          <p:nvSpPr>
            <p:cNvPr id="3" name="TextBox 3"/>
            <p:cNvSpPr txBox="1"/>
            <p:nvPr/>
          </p:nvSpPr>
          <p:spPr>
            <a:xfrm>
              <a:off x="0" y="76200"/>
              <a:ext cx="23079678" cy="1597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9077"/>
                </a:lnSpc>
              </a:pPr>
              <a:r>
                <a:rPr lang="en-US" sz="8252" dirty="0">
                  <a:solidFill>
                    <a:srgbClr val="326B60"/>
                  </a:solidFill>
                  <a:latin typeface="Arita Buri Bold"/>
                </a:rPr>
                <a:t>The project code flow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68645"/>
              <a:ext cx="23079678" cy="649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043"/>
                </a:lnSpc>
              </a:pPr>
              <a:r>
                <a:rPr lang="en-US" sz="2888">
                  <a:solidFill>
                    <a:srgbClr val="09427D"/>
                  </a:solidFill>
                  <a:latin typeface="HK Grotesk Light"/>
                </a:rPr>
                <a:t> </a:t>
              </a:r>
            </a:p>
          </p:txBody>
        </p:sp>
      </p:grpSp>
      <p:grpSp>
        <p:nvGrpSpPr>
          <p:cNvPr id="5" name="Group 3">
            <a:extLst>
              <a:ext uri="{FF2B5EF4-FFF2-40B4-BE49-F238E27FC236}">
                <a16:creationId xmlns:a16="http://schemas.microsoft.com/office/drawing/2014/main" id="{15A4A295-5C50-41B4-A333-9C5927595796}"/>
              </a:ext>
            </a:extLst>
          </p:cNvPr>
          <p:cNvGrpSpPr/>
          <p:nvPr/>
        </p:nvGrpSpPr>
        <p:grpSpPr>
          <a:xfrm>
            <a:off x="4414801" y="1893299"/>
            <a:ext cx="3088168" cy="1478752"/>
            <a:chOff x="0" y="-9525"/>
            <a:chExt cx="4117557" cy="1971669"/>
          </a:xfrm>
        </p:grpSpPr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1A21A11A-4CA5-4C17-8778-EBA29FFD37A4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1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0A3D8E02-3853-4A9A-8674-647A92C3C286}"/>
                </a:ext>
              </a:extLst>
            </p:cNvPr>
            <p:cNvSpPr txBox="1"/>
            <p:nvPr/>
          </p:nvSpPr>
          <p:spPr>
            <a:xfrm>
              <a:off x="0" y="821832"/>
              <a:ext cx="4117557" cy="114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We first import python libraries </a:t>
              </a:r>
              <a:endParaRPr lang="en-US" sz="2399" u="none" spc="23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:a16="http://schemas.microsoft.com/office/drawing/2014/main" id="{8D5819F4-CEEE-44A8-941A-B06C976AC762}"/>
              </a:ext>
            </a:extLst>
          </p:cNvPr>
          <p:cNvGrpSpPr/>
          <p:nvPr/>
        </p:nvGrpSpPr>
        <p:grpSpPr>
          <a:xfrm>
            <a:off x="4414801" y="8286016"/>
            <a:ext cx="5110199" cy="2329409"/>
            <a:chOff x="0" y="-9525"/>
            <a:chExt cx="4117557" cy="3105878"/>
          </a:xfrm>
        </p:grpSpPr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2B2F63E4-5D63-4ECA-8FFC-F83B56306F6E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4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96D7759F-9F56-4101-99E4-1D60F8BF5BD6}"/>
                </a:ext>
              </a:extLst>
            </p:cNvPr>
            <p:cNvSpPr txBox="1"/>
            <p:nvPr/>
          </p:nvSpPr>
          <p:spPr>
            <a:xfrm>
              <a:off x="0" y="793244"/>
              <a:ext cx="4117557" cy="2303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the </a:t>
              </a:r>
              <a:r>
                <a:rPr lang="en-US" sz="2400" spc="24" dirty="0" err="1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dataframe</a:t>
              </a: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 and get the first 3 and last 3 year range from (2011 – 2020)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C9F03DD1-7E22-4F72-96BC-D729D2C1B174}"/>
              </a:ext>
            </a:extLst>
          </p:cNvPr>
          <p:cNvGrpSpPr/>
          <p:nvPr/>
        </p:nvGrpSpPr>
        <p:grpSpPr>
          <a:xfrm>
            <a:off x="4414801" y="6103976"/>
            <a:ext cx="3088168" cy="1836512"/>
            <a:chOff x="0" y="-271065"/>
            <a:chExt cx="4117557" cy="2448682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41DD11E9-2C48-4384-89A5-A603EDBB5B45}"/>
                </a:ext>
              </a:extLst>
            </p:cNvPr>
            <p:cNvSpPr txBox="1"/>
            <p:nvPr/>
          </p:nvSpPr>
          <p:spPr>
            <a:xfrm>
              <a:off x="0" y="-27106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3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73426E1A-8016-468C-97A7-121C8883C36D}"/>
                </a:ext>
              </a:extLst>
            </p:cNvPr>
            <p:cNvSpPr txBox="1"/>
            <p:nvPr/>
          </p:nvSpPr>
          <p:spPr>
            <a:xfrm>
              <a:off x="0" y="455863"/>
              <a:ext cx="4117557" cy="172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</a:t>
              </a:r>
              <a:r>
                <a:rPr lang="en-US" sz="2400" u="none" spc="24" dirty="0" err="1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dataframe</a:t>
              </a: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 for column headers for our selected countries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22F624F1-B2CA-4382-8E24-AF59A7E72077}"/>
              </a:ext>
            </a:extLst>
          </p:cNvPr>
          <p:cNvGrpSpPr/>
          <p:nvPr/>
        </p:nvGrpSpPr>
        <p:grpSpPr>
          <a:xfrm>
            <a:off x="4414801" y="4096715"/>
            <a:ext cx="3088168" cy="1457376"/>
            <a:chOff x="0" y="-9525"/>
            <a:chExt cx="4117557" cy="1943168"/>
          </a:xfrm>
        </p:grpSpPr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BBFC5E17-73E9-43DF-BAA6-D2EF54AA26C2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2</a:t>
              </a:r>
            </a:p>
          </p:txBody>
        </p: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CF15777E-D18E-4FB7-96ED-0AB70708674A}"/>
                </a:ext>
              </a:extLst>
            </p:cNvPr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Import and read the excel sheet ‘IMVA.xls’</a:t>
              </a:r>
            </a:p>
          </p:txBody>
        </p:sp>
      </p:grpSp>
      <p:grpSp>
        <p:nvGrpSpPr>
          <p:cNvPr id="17" name="Group 18">
            <a:extLst>
              <a:ext uri="{FF2B5EF4-FFF2-40B4-BE49-F238E27FC236}">
                <a16:creationId xmlns:a16="http://schemas.microsoft.com/office/drawing/2014/main" id="{ADD5BF40-6C6C-4DA8-A805-9277F34E455C}"/>
              </a:ext>
            </a:extLst>
          </p:cNvPr>
          <p:cNvGrpSpPr/>
          <p:nvPr/>
        </p:nvGrpSpPr>
        <p:grpSpPr>
          <a:xfrm>
            <a:off x="1676400" y="2110063"/>
            <a:ext cx="607202" cy="7186833"/>
            <a:chOff x="0" y="0"/>
            <a:chExt cx="809602" cy="9582445"/>
          </a:xfrm>
        </p:grpSpPr>
        <p:sp>
          <p:nvSpPr>
            <p:cNvPr id="18" name="AutoShape 19">
              <a:extLst>
                <a:ext uri="{FF2B5EF4-FFF2-40B4-BE49-F238E27FC236}">
                  <a16:creationId xmlns:a16="http://schemas.microsoft.com/office/drawing/2014/main" id="{41AC61B5-88CF-413F-984E-0325D43C5003}"/>
                </a:ext>
              </a:extLst>
            </p:cNvPr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19" name="Picture 20">
              <a:extLst>
                <a:ext uri="{FF2B5EF4-FFF2-40B4-BE49-F238E27FC236}">
                  <a16:creationId xmlns:a16="http://schemas.microsoft.com/office/drawing/2014/main" id="{68164C61-1950-4B21-8282-BF49B5310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20" name="Picture 21">
              <a:extLst>
                <a:ext uri="{FF2B5EF4-FFF2-40B4-BE49-F238E27FC236}">
                  <a16:creationId xmlns:a16="http://schemas.microsoft.com/office/drawing/2014/main" id="{2E93EA80-9548-4794-AF30-5DB5AF42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21" name="Picture 22">
              <a:extLst>
                <a:ext uri="{FF2B5EF4-FFF2-40B4-BE49-F238E27FC236}">
                  <a16:creationId xmlns:a16="http://schemas.microsoft.com/office/drawing/2014/main" id="{1982B84A-5257-47AC-B142-95848A412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22" name="Picture 23">
              <a:extLst>
                <a:ext uri="{FF2B5EF4-FFF2-40B4-BE49-F238E27FC236}">
                  <a16:creationId xmlns:a16="http://schemas.microsoft.com/office/drawing/2014/main" id="{AD7529E8-3CB5-4D35-AC2B-8C7942F52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  <p:grpSp>
        <p:nvGrpSpPr>
          <p:cNvPr id="26" name="Group 3">
            <a:extLst>
              <a:ext uri="{FF2B5EF4-FFF2-40B4-BE49-F238E27FC236}">
                <a16:creationId xmlns:a16="http://schemas.microsoft.com/office/drawing/2014/main" id="{9718158A-9680-491E-A19A-8679E896AF6B}"/>
              </a:ext>
            </a:extLst>
          </p:cNvPr>
          <p:cNvGrpSpPr/>
          <p:nvPr/>
        </p:nvGrpSpPr>
        <p:grpSpPr>
          <a:xfrm>
            <a:off x="12931568" y="1766688"/>
            <a:ext cx="3088168" cy="1478752"/>
            <a:chOff x="0" y="-9525"/>
            <a:chExt cx="4117557" cy="1971669"/>
          </a:xfrm>
        </p:grpSpPr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1A5E7CD6-6985-4078-997A-C37608123D83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19"/>
                </a:lnSpc>
                <a:spcBef>
                  <a:spcPct val="0"/>
                </a:spcBef>
              </a:pPr>
              <a:r>
                <a:rPr lang="en-US" sz="3599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5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EA5864F4-0C37-4464-8CA6-E552F3545DFE}"/>
                </a:ext>
              </a:extLst>
            </p:cNvPr>
            <p:cNvSpPr txBox="1"/>
            <p:nvPr/>
          </p:nvSpPr>
          <p:spPr>
            <a:xfrm>
              <a:off x="0" y="821832"/>
              <a:ext cx="4117557" cy="11403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399" spc="23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We Sort the countries values</a:t>
              </a:r>
              <a:endParaRPr lang="en-US" sz="2399" u="none" spc="23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29" name="Group 6">
            <a:extLst>
              <a:ext uri="{FF2B5EF4-FFF2-40B4-BE49-F238E27FC236}">
                <a16:creationId xmlns:a16="http://schemas.microsoft.com/office/drawing/2014/main" id="{D5586BCD-8F4C-47B8-BF81-15278FED5E04}"/>
              </a:ext>
            </a:extLst>
          </p:cNvPr>
          <p:cNvGrpSpPr/>
          <p:nvPr/>
        </p:nvGrpSpPr>
        <p:grpSpPr>
          <a:xfrm>
            <a:off x="12931568" y="8159405"/>
            <a:ext cx="5110199" cy="1021359"/>
            <a:chOff x="0" y="-9525"/>
            <a:chExt cx="4117557" cy="1361812"/>
          </a:xfrm>
        </p:grpSpPr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D4A1B404-B73C-4512-8D42-2EA9F9017D96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8</a:t>
              </a:r>
            </a:p>
          </p:txBody>
        </p: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320331B5-9917-48DD-BAD8-C78F5D59A65D}"/>
                </a:ext>
              </a:extLst>
            </p:cNvPr>
            <p:cNvSpPr txBox="1"/>
            <p:nvPr/>
          </p:nvSpPr>
          <p:spPr>
            <a:xfrm>
              <a:off x="0" y="793244"/>
              <a:ext cx="4117557" cy="559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Unit testing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2" name="Group 9">
            <a:extLst>
              <a:ext uri="{FF2B5EF4-FFF2-40B4-BE49-F238E27FC236}">
                <a16:creationId xmlns:a16="http://schemas.microsoft.com/office/drawing/2014/main" id="{0BA8F77D-F049-4CA7-AA1F-9CAFD114E8AF}"/>
              </a:ext>
            </a:extLst>
          </p:cNvPr>
          <p:cNvGrpSpPr/>
          <p:nvPr/>
        </p:nvGrpSpPr>
        <p:grpSpPr>
          <a:xfrm>
            <a:off x="12931568" y="5977365"/>
            <a:ext cx="3088168" cy="1836512"/>
            <a:chOff x="0" y="-271065"/>
            <a:chExt cx="4117557" cy="2448682"/>
          </a:xfrm>
        </p:grpSpPr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E34FEB43-61CE-4563-9766-938792392555}"/>
                </a:ext>
              </a:extLst>
            </p:cNvPr>
            <p:cNvSpPr txBox="1"/>
            <p:nvPr/>
          </p:nvSpPr>
          <p:spPr>
            <a:xfrm>
              <a:off x="0" y="-27106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7</a:t>
              </a:r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FC20042C-91FC-4AB0-A3A0-DDA85B577F38}"/>
                </a:ext>
              </a:extLst>
            </p:cNvPr>
            <p:cNvSpPr txBox="1"/>
            <p:nvPr/>
          </p:nvSpPr>
          <p:spPr>
            <a:xfrm>
              <a:off x="0" y="455863"/>
              <a:ext cx="4117557" cy="1721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u="none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Make </a:t>
              </a: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bar chart for All countries &amp; Top 3 countries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5" name="Group 12">
            <a:extLst>
              <a:ext uri="{FF2B5EF4-FFF2-40B4-BE49-F238E27FC236}">
                <a16:creationId xmlns:a16="http://schemas.microsoft.com/office/drawing/2014/main" id="{EC792CB3-3116-420D-9791-E992C1813AA6}"/>
              </a:ext>
            </a:extLst>
          </p:cNvPr>
          <p:cNvGrpSpPr/>
          <p:nvPr/>
        </p:nvGrpSpPr>
        <p:grpSpPr>
          <a:xfrm>
            <a:off x="12931568" y="3970104"/>
            <a:ext cx="3088168" cy="1457376"/>
            <a:chOff x="0" y="-9525"/>
            <a:chExt cx="4117557" cy="1943168"/>
          </a:xfrm>
        </p:grpSpPr>
        <p:sp>
          <p:nvSpPr>
            <p:cNvPr id="36" name="TextBox 13">
              <a:extLst>
                <a:ext uri="{FF2B5EF4-FFF2-40B4-BE49-F238E27FC236}">
                  <a16:creationId xmlns:a16="http://schemas.microsoft.com/office/drawing/2014/main" id="{973A1770-FD84-4A98-AD83-8B229DF2F950}"/>
                </a:ext>
              </a:extLst>
            </p:cNvPr>
            <p:cNvSpPr txBox="1"/>
            <p:nvPr/>
          </p:nvSpPr>
          <p:spPr>
            <a:xfrm>
              <a:off x="0" y="-9525"/>
              <a:ext cx="4117557" cy="7355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chemeClr val="accent3">
                      <a:lumMod val="50000"/>
                    </a:schemeClr>
                  </a:solidFill>
                  <a:latin typeface="Arita Buri Bold"/>
                </a:rPr>
                <a:t>Step 6</a:t>
              </a:r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BDD27A99-C444-4277-835A-F6B96D9BB4A8}"/>
                </a:ext>
              </a:extLst>
            </p:cNvPr>
            <p:cNvSpPr txBox="1"/>
            <p:nvPr/>
          </p:nvSpPr>
          <p:spPr>
            <a:xfrm>
              <a:off x="0" y="793244"/>
              <a:ext cx="4117557" cy="1140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360"/>
                </a:lnSpc>
              </a:pPr>
              <a:r>
                <a:rPr lang="en-US" sz="2400" spc="24" dirty="0">
                  <a:solidFill>
                    <a:schemeClr val="accent3">
                      <a:lumMod val="50000"/>
                    </a:schemeClr>
                  </a:solidFill>
                  <a:latin typeface="HK Grotesk Light"/>
                </a:rPr>
                <a:t>Find the total &amp; mean of the top 3 countries</a:t>
              </a:r>
              <a:endParaRPr lang="en-US" sz="2400" u="none" spc="24" dirty="0">
                <a:solidFill>
                  <a:schemeClr val="accent3">
                    <a:lumMod val="50000"/>
                  </a:schemeClr>
                </a:solidFill>
                <a:latin typeface="HK Grotesk Light"/>
              </a:endParaRPr>
            </a:p>
          </p:txBody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2F8E4F05-7987-4F55-8D12-03E348F5755A}"/>
              </a:ext>
            </a:extLst>
          </p:cNvPr>
          <p:cNvGrpSpPr/>
          <p:nvPr/>
        </p:nvGrpSpPr>
        <p:grpSpPr>
          <a:xfrm>
            <a:off x="10193167" y="1983452"/>
            <a:ext cx="607202" cy="7186833"/>
            <a:chOff x="0" y="0"/>
            <a:chExt cx="809602" cy="9582445"/>
          </a:xfrm>
        </p:grpSpPr>
        <p:sp>
          <p:nvSpPr>
            <p:cNvPr id="39" name="AutoShape 19">
              <a:extLst>
                <a:ext uri="{FF2B5EF4-FFF2-40B4-BE49-F238E27FC236}">
                  <a16:creationId xmlns:a16="http://schemas.microsoft.com/office/drawing/2014/main" id="{5E7EE701-2600-4A87-889F-C68BEF9EFF95}"/>
                </a:ext>
              </a:extLst>
            </p:cNvPr>
            <p:cNvSpPr/>
            <p:nvPr/>
          </p:nvSpPr>
          <p:spPr>
            <a:xfrm>
              <a:off x="352044" y="404801"/>
              <a:ext cx="105515" cy="8772842"/>
            </a:xfrm>
            <a:prstGeom prst="rect">
              <a:avLst/>
            </a:prstGeom>
            <a:solidFill>
              <a:srgbClr val="EDEDED"/>
            </a:solidFill>
          </p:spPr>
        </p:sp>
        <p:pic>
          <p:nvPicPr>
            <p:cNvPr id="40" name="Picture 20">
              <a:extLst>
                <a:ext uri="{FF2B5EF4-FFF2-40B4-BE49-F238E27FC236}">
                  <a16:creationId xmlns:a16="http://schemas.microsoft.com/office/drawing/2014/main" id="{2062F73A-6F9B-4C8E-AF95-659C30ECC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833421"/>
              <a:ext cx="809602" cy="809602"/>
            </a:xfrm>
            <a:prstGeom prst="rect">
              <a:avLst/>
            </a:prstGeom>
          </p:spPr>
        </p:pic>
        <p:pic>
          <p:nvPicPr>
            <p:cNvPr id="41" name="Picture 21">
              <a:extLst>
                <a:ext uri="{FF2B5EF4-FFF2-40B4-BE49-F238E27FC236}">
                  <a16:creationId xmlns:a16="http://schemas.microsoft.com/office/drawing/2014/main" id="{874A1930-787D-4732-A6FC-407354806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09602" cy="809602"/>
            </a:xfrm>
            <a:prstGeom prst="rect">
              <a:avLst/>
            </a:prstGeom>
          </p:spPr>
        </p:pic>
        <p:pic>
          <p:nvPicPr>
            <p:cNvPr id="42" name="Picture 22">
              <a:extLst>
                <a:ext uri="{FF2B5EF4-FFF2-40B4-BE49-F238E27FC236}">
                  <a16:creationId xmlns:a16="http://schemas.microsoft.com/office/drawing/2014/main" id="{0843DD0F-9252-4DF8-B502-9AB60D23F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8772842"/>
              <a:ext cx="809602" cy="809602"/>
            </a:xfrm>
            <a:prstGeom prst="rect">
              <a:avLst/>
            </a:prstGeom>
          </p:spPr>
        </p:pic>
        <p:pic>
          <p:nvPicPr>
            <p:cNvPr id="43" name="Picture 23">
              <a:extLst>
                <a:ext uri="{FF2B5EF4-FFF2-40B4-BE49-F238E27FC236}">
                  <a16:creationId xmlns:a16="http://schemas.microsoft.com/office/drawing/2014/main" id="{ABAD409B-C1B0-4AC4-8823-3078A63C9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2924281"/>
              <a:ext cx="809602" cy="8096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285750" y="476531"/>
            <a:ext cx="18959773" cy="116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00"/>
              </a:lnSpc>
            </a:pPr>
            <a:r>
              <a:rPr lang="en-US" sz="7999" dirty="0">
                <a:solidFill>
                  <a:srgbClr val="264C3D"/>
                </a:solidFill>
                <a:latin typeface="Arita Buri Bold"/>
              </a:rPr>
              <a:t>Graph </a:t>
            </a:r>
            <a:r>
              <a:rPr lang="en-US" sz="7999" dirty="0" err="1">
                <a:solidFill>
                  <a:srgbClr val="264C3D"/>
                </a:solidFill>
                <a:latin typeface="Arita Buri Bold"/>
              </a:rPr>
              <a:t>analyse</a:t>
            </a:r>
            <a:r>
              <a:rPr lang="en-US" sz="7999" dirty="0">
                <a:solidFill>
                  <a:srgbClr val="264C3D"/>
                </a:solidFill>
                <a:latin typeface="Arita Buri Bold"/>
              </a:rPr>
              <a:t>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B898CB-0450-4737-8A74-C5F3A5403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000" y="1866900"/>
            <a:ext cx="5410200" cy="46517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F93ABF-5D2D-412C-8F25-E0AC5C6431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91800" y="1814286"/>
            <a:ext cx="5410200" cy="46751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07F2C8-2738-4AC3-A05A-1A87145A4B4D}"/>
              </a:ext>
            </a:extLst>
          </p:cNvPr>
          <p:cNvSpPr txBox="1"/>
          <p:nvPr/>
        </p:nvSpPr>
        <p:spPr>
          <a:xfrm>
            <a:off x="990600" y="7124700"/>
            <a:ext cx="6019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All countries graph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first sort the graph into descending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do the label for the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put the title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And show the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3C879-D053-4B16-A377-CA1CF1BE3170}"/>
              </a:ext>
            </a:extLst>
          </p:cNvPr>
          <p:cNvSpPr txBox="1"/>
          <p:nvPr/>
        </p:nvSpPr>
        <p:spPr>
          <a:xfrm>
            <a:off x="10591800" y="6896100"/>
            <a:ext cx="6019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Top 3 countries graph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G" sz="2800" dirty="0"/>
              <a:t>We sort to show top 3 country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first sort the graph into descending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do the label for the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We put the title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And show the graph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57373">
            <a:off x="1578142" y="1091254"/>
            <a:ext cx="6800527" cy="80278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91162">
            <a:off x="1580194" y="1266482"/>
            <a:ext cx="6796422" cy="80230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738473" y="4501296"/>
            <a:ext cx="6479865" cy="1553404"/>
            <a:chOff x="0" y="0"/>
            <a:chExt cx="8639819" cy="2071205"/>
          </a:xfrm>
        </p:grpSpPr>
        <p:sp>
          <p:nvSpPr>
            <p:cNvPr id="5" name="TextBox 5"/>
            <p:cNvSpPr txBox="1"/>
            <p:nvPr/>
          </p:nvSpPr>
          <p:spPr>
            <a:xfrm>
              <a:off x="0" y="-57150"/>
              <a:ext cx="8639819" cy="1116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22"/>
                </a:lnSpc>
              </a:pPr>
              <a:r>
                <a:rPr lang="en-US" sz="5247">
                  <a:solidFill>
                    <a:srgbClr val="FFFFFF"/>
                  </a:solidFill>
                  <a:latin typeface="Arita Buri Bold"/>
                </a:rPr>
                <a:t>Unit Test case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299553"/>
              <a:ext cx="8639819" cy="771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8"/>
                </a:lnSpc>
              </a:pPr>
              <a:r>
                <a:rPr lang="en-US" sz="3498">
                  <a:solidFill>
                    <a:srgbClr val="264C3D"/>
                  </a:solidFill>
                  <a:latin typeface="HK Grotesk Light"/>
                </a:rPr>
                <a:t>How we did our unit test case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65B90B-22DA-4056-BF75-95BDF5097CDA}"/>
              </a:ext>
            </a:extLst>
          </p:cNvPr>
          <p:cNvSpPr txBox="1"/>
          <p:nvPr/>
        </p:nvSpPr>
        <p:spPr>
          <a:xfrm>
            <a:off x="10134600" y="2171700"/>
            <a:ext cx="746078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SG" sz="4800" dirty="0"/>
              <a:t>First we create a class called </a:t>
            </a:r>
            <a:r>
              <a:rPr lang="en-SG" sz="4800" dirty="0" err="1"/>
              <a:t>MyTestCase</a:t>
            </a:r>
            <a:endParaRPr lang="en-SG" sz="4800" dirty="0"/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Create function to calculate sum &amp; mean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Create new file name group5_ </a:t>
            </a:r>
            <a:r>
              <a:rPr lang="en-SG" sz="4800" dirty="0" err="1"/>
              <a:t>ASP_testcase</a:t>
            </a:r>
            <a:r>
              <a:rPr lang="en-SG" sz="4800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SG" sz="4800" dirty="0"/>
              <a:t>Using the new file  do the unit testing codes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500</Words>
  <Application>Microsoft Office PowerPoint</Application>
  <PresentationFormat>Custom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Arita Buri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ASP PROJECT</dc:title>
  <cp:lastModifiedBy>nikki leong</cp:lastModifiedBy>
  <cp:revision>7</cp:revision>
  <dcterms:created xsi:type="dcterms:W3CDTF">2006-08-16T00:00:00Z</dcterms:created>
  <dcterms:modified xsi:type="dcterms:W3CDTF">2021-08-20T01:39:51Z</dcterms:modified>
  <dc:identifier>DAEnjKlMlCg</dc:identifier>
</cp:coreProperties>
</file>